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4"/>
  </p:notesMasterIdLst>
  <p:handoutMasterIdLst>
    <p:handoutMasterId r:id="rId25"/>
  </p:handoutMasterIdLst>
  <p:sldIdLst>
    <p:sldId id="264" r:id="rId3"/>
    <p:sldId id="282" r:id="rId4"/>
    <p:sldId id="266" r:id="rId5"/>
    <p:sldId id="267" r:id="rId6"/>
    <p:sldId id="276" r:id="rId7"/>
    <p:sldId id="268" r:id="rId8"/>
    <p:sldId id="277" r:id="rId9"/>
    <p:sldId id="269" r:id="rId10"/>
    <p:sldId id="278" r:id="rId11"/>
    <p:sldId id="270" r:id="rId12"/>
    <p:sldId id="279" r:id="rId13"/>
    <p:sldId id="271" r:id="rId14"/>
    <p:sldId id="280" r:id="rId15"/>
    <p:sldId id="272" r:id="rId16"/>
    <p:sldId id="289" r:id="rId17"/>
    <p:sldId id="273" r:id="rId18"/>
    <p:sldId id="284" r:id="rId19"/>
    <p:sldId id="283" r:id="rId20"/>
    <p:sldId id="286" r:id="rId21"/>
    <p:sldId id="287" r:id="rId22"/>
    <p:sldId id="288" r:id="rId23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4FE0EC8-0926-4D13-D929-D05C2193E10D}" name="Hightower, Liz" initials="HL" userId="S::lhightower@gcag.net::ef375895-1adf-4f93-a0c5-6a6b622a2a2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0E27"/>
    <a:srgbClr val="91AE93"/>
    <a:srgbClr val="006E97"/>
    <a:srgbClr val="1C2327"/>
    <a:srgbClr val="B97B44"/>
    <a:srgbClr val="000000"/>
    <a:srgbClr val="D6A951"/>
    <a:srgbClr val="EC9C55"/>
    <a:srgbClr val="FFFAEC"/>
    <a:srgbClr val="694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4" autoAdjust="0"/>
    <p:restoredTop sz="68326" autoAdjust="0"/>
  </p:normalViewPr>
  <p:slideViewPr>
    <p:cSldViewPr>
      <p:cViewPr varScale="1">
        <p:scale>
          <a:sx n="85" d="100"/>
          <a:sy n="85" d="100"/>
        </p:scale>
        <p:origin x="840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110" d="100"/>
          <a:sy n="110" d="100"/>
        </p:scale>
        <p:origin x="2288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8/10/relationships/authors" Target="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bar, Malena" userId="9230a1f3-c5c2-40c2-b18e-6efb2e99c739" providerId="ADAL" clId="{51A41E0A-7C73-5A3A-AF27-64F1971112DD}"/>
    <pc:docChg chg="custSel modSld modMainMaster">
      <pc:chgData name="Tobar, Malena" userId="9230a1f3-c5c2-40c2-b18e-6efb2e99c739" providerId="ADAL" clId="{51A41E0A-7C73-5A3A-AF27-64F1971112DD}" dt="2025-09-12T01:23:45.389" v="54" actId="478"/>
      <pc:docMkLst>
        <pc:docMk/>
      </pc:docMkLst>
      <pc:sldChg chg="modNotesTx">
        <pc:chgData name="Tobar, Malena" userId="9230a1f3-c5c2-40c2-b18e-6efb2e99c739" providerId="ADAL" clId="{51A41E0A-7C73-5A3A-AF27-64F1971112DD}" dt="2025-08-21T20:05:44.516" v="53" actId="20577"/>
        <pc:sldMkLst>
          <pc:docMk/>
          <pc:sldMk cId="336364739" sldId="264"/>
        </pc:sldMkLst>
      </pc:sldChg>
      <pc:sldChg chg="delSp mod">
        <pc:chgData name="Tobar, Malena" userId="9230a1f3-c5c2-40c2-b18e-6efb2e99c739" providerId="ADAL" clId="{51A41E0A-7C73-5A3A-AF27-64F1971112DD}" dt="2025-09-12T01:23:45.389" v="54" actId="478"/>
        <pc:sldMkLst>
          <pc:docMk/>
          <pc:sldMk cId="4250189459" sldId="266"/>
        </pc:sldMkLst>
        <pc:spChg chg="del">
          <ac:chgData name="Tobar, Malena" userId="9230a1f3-c5c2-40c2-b18e-6efb2e99c739" providerId="ADAL" clId="{51A41E0A-7C73-5A3A-AF27-64F1971112DD}" dt="2025-09-12T01:23:45.389" v="54" actId="478"/>
          <ac:spMkLst>
            <pc:docMk/>
            <pc:sldMk cId="4250189459" sldId="266"/>
            <ac:spMk id="2" creationId="{17CEBE55-9D7B-29C1-4EAF-3D818B8B8F10}"/>
          </ac:spMkLst>
        </pc:spChg>
      </pc:sldChg>
      <pc:sldMasterChg chg="modSldLayout">
        <pc:chgData name="Tobar, Malena" userId="9230a1f3-c5c2-40c2-b18e-6efb2e99c739" providerId="ADAL" clId="{51A41E0A-7C73-5A3A-AF27-64F1971112DD}" dt="2025-08-14T17:07:44.381" v="52" actId="20577"/>
        <pc:sldMasterMkLst>
          <pc:docMk/>
          <pc:sldMasterMk cId="0" sldId="2147483648"/>
        </pc:sldMasterMkLst>
        <pc:sldLayoutChg chg="modSp mod">
          <pc:chgData name="Tobar, Malena" userId="9230a1f3-c5c2-40c2-b18e-6efb2e99c739" providerId="ADAL" clId="{51A41E0A-7C73-5A3A-AF27-64F1971112DD}" dt="2025-08-14T17:07:44.381" v="52" actId="20577"/>
          <pc:sldLayoutMkLst>
            <pc:docMk/>
            <pc:sldMasterMk cId="0" sldId="2147483648"/>
            <pc:sldLayoutMk cId="0" sldId="2147483655"/>
          </pc:sldLayoutMkLst>
          <pc:spChg chg="mod">
            <ac:chgData name="Tobar, Malena" userId="9230a1f3-c5c2-40c2-b18e-6efb2e99c739" providerId="ADAL" clId="{51A41E0A-7C73-5A3A-AF27-64F1971112DD}" dt="2025-08-14T17:05:15.813" v="18" actId="20577"/>
            <ac:spMkLst>
              <pc:docMk/>
              <pc:sldMasterMk cId="0" sldId="2147483648"/>
              <pc:sldLayoutMk cId="0" sldId="2147483655"/>
              <ac:spMk id="2" creationId="{C9E04C85-0156-04FF-9795-0E6674715B97}"/>
            </ac:spMkLst>
          </pc:spChg>
          <pc:spChg chg="mod">
            <ac:chgData name="Tobar, Malena" userId="9230a1f3-c5c2-40c2-b18e-6efb2e99c739" providerId="ADAL" clId="{51A41E0A-7C73-5A3A-AF27-64F1971112DD}" dt="2025-08-14T17:05:19.972" v="19" actId="14100"/>
            <ac:spMkLst>
              <pc:docMk/>
              <pc:sldMasterMk cId="0" sldId="2147483648"/>
              <pc:sldLayoutMk cId="0" sldId="2147483655"/>
              <ac:spMk id="28" creationId="{1331D084-E92B-4FFC-53E0-E01C57234024}"/>
            </ac:spMkLst>
          </pc:spChg>
          <pc:spChg chg="mod">
            <ac:chgData name="Tobar, Malena" userId="9230a1f3-c5c2-40c2-b18e-6efb2e99c739" providerId="ADAL" clId="{51A41E0A-7C73-5A3A-AF27-64F1971112DD}" dt="2025-08-14T17:07:44.381" v="52" actId="20577"/>
            <ac:spMkLst>
              <pc:docMk/>
              <pc:sldMasterMk cId="0" sldId="2147483648"/>
              <pc:sldLayoutMk cId="0" sldId="2147483655"/>
              <ac:spMk id="29" creationId="{6A1C884D-2AD7-44F9-2BEF-3C43F4733792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7A3A515-2BF3-3055-7DE4-80A2E093CF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0B9A5E-0A15-6CA1-0DF0-21503DCB91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7EBE98-B0D8-2E42-BB1B-0AE68F0CCB94}" type="datetimeFigureOut">
              <a:rPr lang="en-US" smtClean="0"/>
              <a:t>10/6/25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FD4C02-23C3-3FBE-6C5C-33D41CBF915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228D9D-5CE3-279C-9A53-D42AADCECD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BB2166-B6F9-D040-B3A4-2571D7D55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7958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67E4C-661B-E645-9E15-56A21E0BC39D}" type="datetimeFigureOut">
              <a:rPr lang="en-US" smtClean="0"/>
              <a:t>10/6/25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2866F-E367-5448-96E5-64EBF95C93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109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</a:rPr>
              <a:t>INTRODUCCIÓN AL ESTUDIO</a:t>
            </a:r>
          </a:p>
          <a:p>
            <a:endParaRPr lang="es-ES_tradnl" sz="1200" b="1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Juan 3 incluye las dos referencias bíblicas más conocidas hoy en día: la frase «nacer de nuevo» y la referencia a Juan 3:16. Esperamos que en este estudio del Evangelio de Juan durante las próximas semanas, podamos descubrir de nuevo las buenas noticias del amor de Dios y luego compartirlas con el mundo que Él creó.​ </a:t>
            </a:r>
          </a:p>
          <a:p>
            <a:endParaRPr lang="es-ES_tradnl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Actividad inicial—¿De dónde eres?</a:t>
            </a:r>
            <a:endParaRPr lang="es-ES_tradnl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i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Pida a los alumnos que compartan de dónde son y que den un dato sobre ese lugar que solo alguien que vive allí sabría.</a:t>
            </a:r>
          </a:p>
          <a:p>
            <a:endParaRPr lang="es-ES_tradnl" sz="12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_tradnl" sz="1200" b="1" i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Diga:</a:t>
            </a:r>
            <a:r>
              <a:rPr lang="es-ES_tradnl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Las personas «locales» tienen cierto conocimiento interno sobre un lugar que los califica para hablar con mucha mayor autoridad que alguien que nunca ha estado allí. Jesús es del cielo, y podemos confiar en su testimonio sobre las cosas celestiales.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008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  <a:latin typeface="Franklin Gothic Book" panose="020B0503020102020204" pitchFamily="34" charset="0"/>
              </a:rPr>
              <a:t>Juan 3:13–15</a:t>
            </a:r>
          </a:p>
          <a:p>
            <a:endParaRPr lang="es-ES_tradnl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Nadie subió al cielo, sino el que descendió del cielo; el Hijo del Hombre, que está en el cielo. </a:t>
            </a:r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como Moisés levantó la serpiente en el desierto, así es necesario que el Hijo del Hombre sea levantado,</a:t>
            </a:r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para que todo aquel que en él cree, no se pierda, mas tenga vida eterna.</a:t>
            </a:r>
            <a:endParaRPr lang="es-ES_tradnl" sz="1200" b="0" i="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194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179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  <a:latin typeface="Franklin Gothic Book" panose="020B0503020102020204" pitchFamily="34" charset="0"/>
              </a:rPr>
              <a:t>Juan 3:16–18</a:t>
            </a:r>
          </a:p>
          <a:p>
            <a:endParaRPr lang="es-ES_tradnl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Porque de tal manera amó Dios al mundo, que ha dado a su Hijo unigénito, para que todo aquel que en él cree, no se pierda, mas tenga vida eterna.</a:t>
            </a:r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Porque no envió Dios a su Hijo al mundo para condenar al mundo, sino para que el mundo sea salvo por él. </a:t>
            </a:r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 que en él cree, no es condenado; pero el que no cree, ya ha sido condenado, porque no ha creído en el nombre del unigénito Hijo de Dios.</a:t>
            </a:r>
            <a:endParaRPr lang="es-ES_tradnl" sz="1200" b="0" i="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133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>
              <a:effectLst/>
              <a:latin typeface="Franklin Gothic Medium" panose="020B06030201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092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4514850"/>
          </a:xfrm>
        </p:spPr>
        <p:txBody>
          <a:bodyPr/>
          <a:lstStyle/>
          <a:p>
            <a:r>
              <a:rPr lang="es-ES_tradnl" b="1" noProof="0" dirty="0">
                <a:effectLst/>
                <a:latin typeface="Franklin Gothic Book" panose="020B0503020102020204" pitchFamily="34" charset="0"/>
              </a:rPr>
              <a:t>Juan 3:19–21</a:t>
            </a:r>
          </a:p>
          <a:p>
            <a:endParaRPr lang="es-ES_tradnl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esta es la condenación: que la luz vino al mundo, y los hombres amaron más las tinieblas que la luz, porque sus obras eran malas. </a:t>
            </a:r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Porque todo aquel que hace lo malo, aborrece la luz y no viene a la luz, para que sus obras no sean reprendidas. </a:t>
            </a:r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21 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 el que practica la verdad viene a la luz, para que sea manifiesto que sus obras son hechas en Dios.</a:t>
            </a:r>
            <a:endParaRPr lang="es-ES_tradnl" sz="1200" b="0" i="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0051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latin typeface="Helvetica" pitchFamily="2" charset="0"/>
              </a:rPr>
              <a:t>Folleto—Recurso 3: De las tinieblas a la luz </a:t>
            </a:r>
            <a:r>
              <a:rPr lang="es-ES_tradnl" b="0" noProof="0" dirty="0">
                <a:solidFill>
                  <a:srgbClr val="141413"/>
                </a:solidFill>
                <a:effectLst/>
                <a:latin typeface="Helvetica" pitchFamily="2" charset="0"/>
              </a:rPr>
              <a:t>(pg. 66, </a:t>
            </a:r>
            <a:r>
              <a:rPr lang="es-ES_tradnl" b="0" i="1" noProof="0" dirty="0">
                <a:solidFill>
                  <a:srgbClr val="141413"/>
                </a:solidFill>
                <a:effectLst/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latin typeface="Helvetica" pitchFamily="2" charset="0"/>
              </a:rPr>
              <a:t>)</a:t>
            </a:r>
          </a:p>
          <a:p>
            <a:r>
              <a:rPr lang="es-ES_tradnl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 apóstol Juan suele utilizar la ilustración de la oscuridad y la luz en sus escritos. Los alumnos enumerarán algunas de las formas en que Jesús los ha llevado de las tinieblas a la luz desde que comenzaron a servirle.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9476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latin typeface="+mn-lt"/>
              </a:rPr>
              <a:t>¿QUÉ NOS DICE DIOS?</a:t>
            </a:r>
          </a:p>
          <a:p>
            <a:endParaRPr lang="es-ES_tradnl" b="1" noProof="0" dirty="0">
              <a:effectLst/>
              <a:latin typeface="+mn-lt"/>
            </a:endParaRPr>
          </a:p>
          <a:p>
            <a:r>
              <a:rPr lang="es-ES_tradnl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Como personas que hemos nacido de nuevo por medio del Espíritu, necesitamos portar la semejanza de la familia de Dios, practicando la verdad conforme Él nos capacita y nos empodera. Como dice Pablo en Gálatas 5:25, necesitamos «[andar] en el Espíritu», exhibiendo el fruto del Espíritu y ejercitando los dones del Espíritu. Dejemos que el viento del Espíritu Santo nos guíe a donde Él desea, practicando la verdad y viviendo en la luz de Dios. Busquemos Su guía en oración todos los días para que podamos andar en Su verdad y Su luz en cada aspecto de nuestra vida.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8401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007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82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noProof="0" dirty="0">
                <a:effectLst/>
                <a:highlight>
                  <a:srgbClr val="00FFFF"/>
                </a:highlight>
                <a:latin typeface="Franklin Gothic Medium" panose="020B0603020102020204" pitchFamily="34" charset="0"/>
              </a:rPr>
              <a:t>Utilice esta plantilla de diapositivas para añadir su propio contenido.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658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b="1" noProof="0" dirty="0"/>
              <a:t>Texto para el estudio: </a:t>
            </a:r>
            <a:r>
              <a:rPr lang="es-ES_tradnl" b="0" noProof="0" dirty="0"/>
              <a:t>Números 21:1–9; Juan 3:1–21</a:t>
            </a:r>
            <a:endParaRPr lang="es-ES_tradnl" b="0" noProof="0" dirty="0">
              <a:solidFill>
                <a:srgbClr val="141413"/>
              </a:solidFill>
              <a:effectLst/>
              <a:latin typeface="Helvetica" pitchFamily="2" charset="0"/>
            </a:endParaRPr>
          </a:p>
          <a:p>
            <a:endParaRPr lang="es-ES_tradnl" b="1" noProof="0" dirty="0"/>
          </a:p>
          <a:p>
            <a:r>
              <a:rPr lang="es-ES_tradnl" b="1" noProof="0" dirty="0"/>
              <a:t>Metas de la enseñanza: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comprenderán el significado de nacer de nuevo.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experimentarán la libertad del juicio a través de la fe en Jesús. </a:t>
            </a:r>
          </a:p>
          <a:p>
            <a:pPr marL="685800" lvl="1" indent="-228600">
              <a:buFont typeface="+mj-lt"/>
              <a:buAutoNum type="arabicPeriod"/>
            </a:pPr>
            <a:r>
              <a:rPr lang="es-ES_tradnl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compartirán con otros su testimonio del nuevo nacimiento.</a:t>
            </a:r>
          </a:p>
          <a:p>
            <a:endParaRPr lang="es-ES_tradnl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716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noProof="0" dirty="0">
                <a:effectLst/>
                <a:highlight>
                  <a:srgbClr val="00FFFF"/>
                </a:highlight>
                <a:latin typeface="Franklin Gothic Medium" panose="020B0603020102020204" pitchFamily="34" charset="0"/>
              </a:rPr>
              <a:t>Utilice esta plantilla de diapositivas para añadir su propio contenido.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0088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noProof="0" dirty="0">
                <a:effectLst/>
                <a:highlight>
                  <a:srgbClr val="00FFFF"/>
                </a:highlight>
                <a:latin typeface="Franklin Gothic Medium" panose="020B0603020102020204" pitchFamily="34" charset="0"/>
              </a:rPr>
              <a:t>Utilice esta plantilla de diapositivas para añadir su propio contenido.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572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23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effectLst/>
                <a:latin typeface="Franklin Gothic Book" panose="020B0503020102020204" pitchFamily="34" charset="0"/>
              </a:rPr>
              <a:t>Juan 3:1–4</a:t>
            </a:r>
          </a:p>
          <a:p>
            <a:endParaRPr lang="en-US" dirty="0">
              <a:effectLst/>
              <a:latin typeface="Franklin Gothic Book" panose="020B0503020102020204" pitchFamily="34" charset="0"/>
            </a:endParaRPr>
          </a:p>
          <a:p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Había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 hombre de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fariseos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se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llamaba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Nicodemo, un principal entre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judíos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  <a:r>
              <a:rPr lang="en-US" sz="1200" b="1" i="0" u="none" strike="noStrike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 vino a Jesús de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noche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y le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dijo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Rabí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sabemos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has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venido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Dios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como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maestro;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porque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nadie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puede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hacer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estas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señales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tú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haces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está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Dios con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él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  <a:r>
              <a:rPr lang="en-US" sz="1200" b="1" i="0" u="none" strike="noStrike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3 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Respondió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Jesús y le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dijo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De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cierto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de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cierto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digo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que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no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naciere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nuevo, no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puede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reino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Dios. </a:t>
            </a:r>
            <a:r>
              <a:rPr lang="en-US" sz="1200" b="1" i="0" u="none" strike="noStrike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Nicodemo le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dijo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¿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Cómo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puede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 hombre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nacer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siendo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viejo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¿Puede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acaso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entrar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segunda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vez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vientre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madre, y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nacer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5065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Folleto—Recurso 1: Agua y Espíritu 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(pg. 64, </a:t>
            </a:r>
            <a:r>
              <a:rPr lang="es-ES_tradnl" b="0" i="1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highlight>
                  <a:srgbClr val="00FFFF"/>
                </a:highlight>
                <a:latin typeface="Helvetica" pitchFamily="2" charset="0"/>
              </a:rPr>
              <a:t>)</a:t>
            </a:r>
          </a:p>
          <a:p>
            <a:r>
              <a:rPr lang="es-ES_tradnl" sz="1200" kern="1200" noProof="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+mn-lt"/>
                <a:ea typeface="+mn-ea"/>
                <a:cs typeface="+mn-cs"/>
              </a:rPr>
              <a:t>Como Nicodemo era un maestro respetado, Jesús dijo que debería haber entendido el concepto del nuevo nacimiento. Los alumnos leerán varios pasajes de las Escrituras que Nicodemo conocía bien y subrayarán las frases que ayudan a explicar lo que significa «[nacer] de agua y del Espíritu» (Juan 3:5).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751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  <a:latin typeface="Franklin Gothic Book" panose="020B0503020102020204" pitchFamily="34" charset="0"/>
              </a:rPr>
              <a:t>Juan 3:5–8</a:t>
            </a:r>
          </a:p>
          <a:p>
            <a:endParaRPr lang="es-ES_tradnl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Respondió Jesús: De cierto, de cierto te digo, que el que no naciere de agua y del Espíritu, no puede entrar en el reino de Dios. </a:t>
            </a:r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 que es nacido de la carne, carne es; y lo que es nacido del Espíritu, espíritu es. </a:t>
            </a:r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te maravilles de que te dije: Os es necesario nacer de nuevo. </a:t>
            </a:r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 viento</a:t>
            </a:r>
            <a:r>
              <a:rPr lang="es-ES_tradnl" sz="1200" b="0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sopla de donde quiere, y oyes su sonido; mas ni sabes de dónde viene, ni a dónde va; así es todo aquel que es nacido del Espíritu.</a:t>
            </a:r>
            <a:endParaRPr lang="es-ES_tradnl" sz="1200" b="0" i="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854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61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effectLst/>
                <a:latin typeface="Franklin Gothic Book" panose="020B0503020102020204" pitchFamily="34" charset="0"/>
              </a:rPr>
              <a:t>Juan 3:9–12</a:t>
            </a:r>
          </a:p>
          <a:p>
            <a:endParaRPr lang="es-ES_tradnl" b="1" noProof="0" dirty="0">
              <a:effectLst/>
              <a:latin typeface="Franklin Gothic Book" panose="020B0503020102020204" pitchFamily="34" charset="0"/>
            </a:endParaRPr>
          </a:p>
          <a:p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Respondió Nicodemo y le dijo: ¿Cómo puede hacerse esto? </a:t>
            </a:r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Respondió Jesús y le dijo: ¿Eres tú maestro de Israel, y no sabes esto? </a:t>
            </a:r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cierto, de cierto te digo, que lo que sabemos hablamos, y lo que hemos visto, testificamos; y no recibís nuestro testimonio. </a:t>
            </a:r>
            <a:r>
              <a:rPr lang="es-ES_tradnl" sz="1200" b="1" i="0" u="none" strike="noStrike" kern="1200" baseline="300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12 </a:t>
            </a:r>
            <a:r>
              <a:rPr lang="es-ES_tradnl" sz="12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 os he dicho cosas terrenales, y no creéis, ¿cómo creeréis si os dijere las celestiales?</a:t>
            </a:r>
            <a:endParaRPr lang="es-ES_tradnl" sz="1200" b="0" i="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185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>
                <a:solidFill>
                  <a:srgbClr val="141413"/>
                </a:solidFill>
                <a:effectLst/>
                <a:latin typeface="Helvetica" pitchFamily="2" charset="0"/>
              </a:rPr>
              <a:t>Folleto—Recurso 2: Cómo acercarse a los no creyentes </a:t>
            </a:r>
            <a:r>
              <a:rPr lang="es-ES_tradnl" b="0" noProof="0" dirty="0">
                <a:solidFill>
                  <a:srgbClr val="141413"/>
                </a:solidFill>
                <a:effectLst/>
                <a:latin typeface="Helvetica" pitchFamily="2" charset="0"/>
              </a:rPr>
              <a:t>(pg. 65, </a:t>
            </a:r>
            <a:r>
              <a:rPr lang="es-ES_tradnl" b="0" i="1" noProof="0" dirty="0">
                <a:solidFill>
                  <a:srgbClr val="141413"/>
                </a:solidFill>
                <a:effectLst/>
                <a:latin typeface="Helvetica" pitchFamily="2" charset="0"/>
              </a:rPr>
              <a:t>Folleto de Ayudas y Recursos</a:t>
            </a:r>
            <a:r>
              <a:rPr lang="es-ES_tradnl" b="0" noProof="0" dirty="0">
                <a:solidFill>
                  <a:srgbClr val="141413"/>
                </a:solidFill>
                <a:effectLst/>
                <a:latin typeface="Helvetica" pitchFamily="2" charset="0"/>
              </a:rPr>
              <a:t>)</a:t>
            </a:r>
          </a:p>
          <a:p>
            <a:r>
              <a:rPr lang="es-ES_tradnl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alumnos leerán un extracto del artículo de Kent Ingle «Cómo acercarse a los no creyentes» y reflexionarán sobre los principios de una evangelización eficaz.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2866F-E367-5448-96E5-64EBF95C93C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654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6B309B59-C2D1-51CF-1FC8-D1E3335CB6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" t="16007" r="5200" b="41145"/>
          <a:stretch>
            <a:fillRect/>
          </a:stretch>
        </p:blipFill>
        <p:spPr>
          <a:xfrm>
            <a:off x="910796" y="1053234"/>
            <a:ext cx="16466409" cy="4969556"/>
          </a:xfrm>
          <a:prstGeom prst="rect">
            <a:avLst/>
          </a:prstGeom>
        </p:spPr>
      </p:pic>
      <p:sp>
        <p:nvSpPr>
          <p:cNvPr id="6" name="AutoShape 4">
            <a:extLst>
              <a:ext uri="{FF2B5EF4-FFF2-40B4-BE49-F238E27FC236}">
                <a16:creationId xmlns:a16="http://schemas.microsoft.com/office/drawing/2014/main" id="{6224DFEB-EEC7-439B-60DA-DA5076B9A343}"/>
              </a:ext>
            </a:extLst>
          </p:cNvPr>
          <p:cNvSpPr/>
          <p:nvPr userDrawn="1"/>
        </p:nvSpPr>
        <p:spPr>
          <a:xfrm>
            <a:off x="7138368" y="6025913"/>
            <a:ext cx="10238836" cy="320473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5" name="AutoShape 3">
            <a:extLst>
              <a:ext uri="{FF2B5EF4-FFF2-40B4-BE49-F238E27FC236}">
                <a16:creationId xmlns:a16="http://schemas.microsoft.com/office/drawing/2014/main" id="{50BD88EE-D5CF-B090-CE5C-F677E3785791}"/>
              </a:ext>
            </a:extLst>
          </p:cNvPr>
          <p:cNvSpPr/>
          <p:nvPr userDrawn="1"/>
        </p:nvSpPr>
        <p:spPr>
          <a:xfrm>
            <a:off x="910796" y="6025913"/>
            <a:ext cx="6227572" cy="3204730"/>
          </a:xfrm>
          <a:prstGeom prst="rect">
            <a:avLst/>
          </a:prstGeom>
          <a:solidFill>
            <a:srgbClr val="8F0E27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26" name="AutoShape 4">
            <a:extLst>
              <a:ext uri="{FF2B5EF4-FFF2-40B4-BE49-F238E27FC236}">
                <a16:creationId xmlns:a16="http://schemas.microsoft.com/office/drawing/2014/main" id="{01E1A838-AF9A-AF89-FEBA-BBFDCD7D9C37}"/>
              </a:ext>
            </a:extLst>
          </p:cNvPr>
          <p:cNvSpPr/>
          <p:nvPr userDrawn="1"/>
        </p:nvSpPr>
        <p:spPr>
          <a:xfrm>
            <a:off x="7138368" y="6025913"/>
            <a:ext cx="10238836" cy="3204730"/>
          </a:xfrm>
          <a:prstGeom prst="rect">
            <a:avLst/>
          </a:prstGeom>
          <a:solidFill>
            <a:srgbClr val="8F0E27">
              <a:alpha val="35000"/>
            </a:srgbClr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9" name="TextBox 7">
            <a:extLst>
              <a:ext uri="{FF2B5EF4-FFF2-40B4-BE49-F238E27FC236}">
                <a16:creationId xmlns:a16="http://schemas.microsoft.com/office/drawing/2014/main" id="{6A1C884D-2AD7-44F9-2BEF-3C43F4733792}"/>
              </a:ext>
            </a:extLst>
          </p:cNvPr>
          <p:cNvSpPr txBox="1"/>
          <p:nvPr userDrawn="1"/>
        </p:nvSpPr>
        <p:spPr>
          <a:xfrm>
            <a:off x="7615381" y="6303011"/>
            <a:ext cx="9493633" cy="26505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1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800" i="1" spc="169" noProof="0" dirty="0">
                <a:solidFill>
                  <a:srgbClr val="1C2327"/>
                </a:solidFill>
                <a:latin typeface="Corbel" panose="020B0503020204020204" pitchFamily="34" charset="0"/>
              </a:rPr>
              <a:t>Juan fue uno de los doce discípulos de Jesús y testigo ocular de los acontecimientos que registró (21:24,25). Durante las próximas semanas, descubrirá nuevamente </a:t>
            </a:r>
            <a:br>
              <a:rPr lang="es-ES_tradnl" sz="2800" i="1" spc="169" noProof="0" dirty="0">
                <a:solidFill>
                  <a:srgbClr val="1C2327"/>
                </a:solidFill>
                <a:latin typeface="Corbel" panose="020B0503020204020204" pitchFamily="34" charset="0"/>
              </a:rPr>
            </a:br>
            <a:r>
              <a:rPr lang="es-ES_tradnl" sz="2800" i="1" spc="169" noProof="0" dirty="0">
                <a:solidFill>
                  <a:srgbClr val="1C2327"/>
                </a:solidFill>
                <a:latin typeface="Corbel" panose="020B0503020204020204" pitchFamily="34" charset="0"/>
              </a:rPr>
              <a:t>las buenas noticias del amor de Dios y cómo compartirlas con el mundo que Él creó.</a:t>
            </a:r>
            <a:endParaRPr lang="es-ES_tradnl" sz="2800" b="0" i="0" noProof="0" dirty="0">
              <a:effectLst/>
              <a:latin typeface="Franklin Gothic Medium" panose="020B06030201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9BAD19F-044B-5364-54C4-34828E931897}"/>
              </a:ext>
            </a:extLst>
          </p:cNvPr>
          <p:cNvGrpSpPr/>
          <p:nvPr userDrawn="1"/>
        </p:nvGrpSpPr>
        <p:grpSpPr>
          <a:xfrm>
            <a:off x="1321250" y="6835751"/>
            <a:ext cx="5482368" cy="1775080"/>
            <a:chOff x="1157812" y="6756995"/>
            <a:chExt cx="5681805" cy="1775080"/>
          </a:xfrm>
        </p:grpSpPr>
        <p:sp>
          <p:nvSpPr>
            <p:cNvPr id="28" name="TextBox 6">
              <a:extLst>
                <a:ext uri="{FF2B5EF4-FFF2-40B4-BE49-F238E27FC236}">
                  <a16:creationId xmlns:a16="http://schemas.microsoft.com/office/drawing/2014/main" id="{1331D084-E92B-4FFC-53E0-E01C57234024}"/>
                </a:ext>
              </a:extLst>
            </p:cNvPr>
            <p:cNvSpPr txBox="1"/>
            <p:nvPr userDrawn="1"/>
          </p:nvSpPr>
          <p:spPr>
            <a:xfrm>
              <a:off x="1226792" y="6756995"/>
              <a:ext cx="5612825" cy="71192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880"/>
                </a:lnSpc>
              </a:pPr>
              <a:r>
                <a:rPr lang="en-US" sz="4900" spc="300" dirty="0">
                  <a:solidFill>
                    <a:srgbClr val="FFFFFF"/>
                  </a:solidFill>
                  <a:latin typeface="Franklin Gothic Medium" panose="020B0603020102020204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EL EVANGELIO DE</a:t>
              </a:r>
            </a:p>
          </p:txBody>
        </p:sp>
        <p:sp>
          <p:nvSpPr>
            <p:cNvPr id="2" name="TextBox 6">
              <a:extLst>
                <a:ext uri="{FF2B5EF4-FFF2-40B4-BE49-F238E27FC236}">
                  <a16:creationId xmlns:a16="http://schemas.microsoft.com/office/drawing/2014/main" id="{C9E04C85-0156-04FF-9795-0E6674715B97}"/>
                </a:ext>
              </a:extLst>
            </p:cNvPr>
            <p:cNvSpPr txBox="1"/>
            <p:nvPr userDrawn="1"/>
          </p:nvSpPr>
          <p:spPr>
            <a:xfrm>
              <a:off x="1157812" y="7705117"/>
              <a:ext cx="5603348" cy="82695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880"/>
                </a:lnSpc>
              </a:pPr>
              <a:r>
                <a:rPr lang="en-US" sz="8800" spc="300" dirty="0">
                  <a:solidFill>
                    <a:srgbClr val="FFFFFF"/>
                  </a:solidFill>
                  <a:latin typeface="Franklin Gothic Medium" panose="020B0603020102020204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JUAN</a:t>
              </a:r>
            </a:p>
          </p:txBody>
        </p:sp>
      </p:grpSp>
      <p:sp>
        <p:nvSpPr>
          <p:cNvPr id="5" name="TextBox 8">
            <a:extLst>
              <a:ext uri="{FF2B5EF4-FFF2-40B4-BE49-F238E27FC236}">
                <a16:creationId xmlns:a16="http://schemas.microsoft.com/office/drawing/2014/main" id="{3C051FB5-7CA3-938A-E70B-DAB649835E5F}"/>
              </a:ext>
            </a:extLst>
          </p:cNvPr>
          <p:cNvSpPr txBox="1"/>
          <p:nvPr userDrawn="1"/>
        </p:nvSpPr>
        <p:spPr>
          <a:xfrm>
            <a:off x="910796" y="9576152"/>
            <a:ext cx="7471204" cy="315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60"/>
              </a:lnSpc>
            </a:pPr>
            <a:r>
              <a:rPr lang="en-US" sz="1899" spc="142" dirty="0">
                <a:solidFill>
                  <a:srgbClr val="FFFAEC"/>
                </a:solidFill>
                <a:latin typeface="Franklin Gothic Medium" panose="020B0603020102020204" pitchFamily="34" charset="0"/>
              </a:rPr>
              <a:t>TOMO 11, UNIDAD 3, SEPTIEMBRE 2025 A FEBRERO 2026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BCC70E-DCB6-E0D9-28B4-7EB852203A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6124042" y="1409700"/>
            <a:ext cx="905435" cy="914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mpla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3C75D2-AE5B-6F7C-E508-B0FE8C83E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8F0E2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74633" cy="10287000"/>
          </a:xfrm>
          <a:prstGeom prst="rect">
            <a:avLst/>
          </a:prstGeom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1716F096-317B-FE5B-CA00-165FA955B9A2}"/>
              </a:ext>
            </a:extLst>
          </p:cNvPr>
          <p:cNvSpPr/>
          <p:nvPr userDrawn="1"/>
        </p:nvSpPr>
        <p:spPr>
          <a:xfrm>
            <a:off x="8001000" y="1028700"/>
            <a:ext cx="10287000" cy="1899077"/>
          </a:xfrm>
          <a:prstGeom prst="rect">
            <a:avLst/>
          </a:prstGeom>
          <a:solidFill>
            <a:srgbClr val="8F0E27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537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Verse"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3FA0C5-D891-EABB-F265-BE42AF47ED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8F0E27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288000" cy="95631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49701B6-B679-1F5F-D050-360F278C3221}"/>
              </a:ext>
            </a:extLst>
          </p:cNvPr>
          <p:cNvGrpSpPr/>
          <p:nvPr userDrawn="1"/>
        </p:nvGrpSpPr>
        <p:grpSpPr>
          <a:xfrm>
            <a:off x="2837554" y="1943100"/>
            <a:ext cx="12612891" cy="5729374"/>
            <a:chOff x="0" y="0"/>
            <a:chExt cx="16817188" cy="7639165"/>
          </a:xfrm>
        </p:grpSpPr>
        <p:sp>
          <p:nvSpPr>
            <p:cNvPr id="5" name="AutoShape 4">
              <a:extLst>
                <a:ext uri="{FF2B5EF4-FFF2-40B4-BE49-F238E27FC236}">
                  <a16:creationId xmlns:a16="http://schemas.microsoft.com/office/drawing/2014/main" id="{58E2D9B1-3898-B316-3EDC-AEC29AB664E9}"/>
                </a:ext>
              </a:extLst>
            </p:cNvPr>
            <p:cNvSpPr/>
            <p:nvPr/>
          </p:nvSpPr>
          <p:spPr>
            <a:xfrm>
              <a:off x="0" y="0"/>
              <a:ext cx="16817188" cy="7639165"/>
            </a:xfrm>
            <a:prstGeom prst="rect">
              <a:avLst/>
            </a:prstGeom>
            <a:solidFill>
              <a:srgbClr val="8F0E27">
                <a:alpha val="81961"/>
              </a:srgbClr>
            </a:solidFill>
          </p:spPr>
          <p:txBody>
            <a:bodyPr/>
            <a:lstStyle/>
            <a:p>
              <a:endParaRPr lang="es-ES_tradnl"/>
            </a:p>
          </p:txBody>
        </p:sp>
        <p:sp>
          <p:nvSpPr>
            <p:cNvPr id="6" name="AutoShape 5">
              <a:extLst>
                <a:ext uri="{FF2B5EF4-FFF2-40B4-BE49-F238E27FC236}">
                  <a16:creationId xmlns:a16="http://schemas.microsoft.com/office/drawing/2014/main" id="{9586F3AF-70B3-487A-CA7C-E4F73E368FEB}"/>
                </a:ext>
              </a:extLst>
            </p:cNvPr>
            <p:cNvSpPr/>
            <p:nvPr/>
          </p:nvSpPr>
          <p:spPr>
            <a:xfrm rot="5400000">
              <a:off x="1238627" y="3762180"/>
              <a:ext cx="5695040" cy="114805"/>
            </a:xfrm>
            <a:prstGeom prst="rect">
              <a:avLst/>
            </a:prstGeom>
            <a:solidFill>
              <a:srgbClr val="FFFFFF"/>
            </a:solidFill>
          </p:spPr>
          <p:txBody>
            <a:bodyPr/>
            <a:lstStyle/>
            <a:p>
              <a:endParaRPr lang="es-ES_tradnl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7DF67BE-E4F5-E1A5-F2E1-63D57741E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010257" y="2386559"/>
              <a:ext cx="2017694" cy="1573259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662ECAE-34EF-3761-C1E1-A822A4F4297B}"/>
              </a:ext>
            </a:extLst>
          </p:cNvPr>
          <p:cNvSpPr txBox="1"/>
          <p:nvPr userDrawn="1"/>
        </p:nvSpPr>
        <p:spPr>
          <a:xfrm>
            <a:off x="2837554" y="5042087"/>
            <a:ext cx="3021558" cy="8455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8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VERSÍCULO CLAVE</a:t>
            </a:r>
          </a:p>
          <a:p>
            <a:pPr algn="ctr">
              <a:lnSpc>
                <a:spcPts val="3359"/>
              </a:lnSpc>
            </a:pPr>
            <a:r>
              <a:rPr lang="en-US" sz="28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JUAN 3:14</a:t>
            </a:r>
          </a:p>
        </p:txBody>
      </p:sp>
    </p:spTree>
    <p:extLst>
      <p:ext uri="{BB962C8B-B14F-4D97-AF65-F5344CB8AC3E}">
        <p14:creationId xmlns:p14="http://schemas.microsoft.com/office/powerpoint/2010/main" val="2923927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3" r="17083"/>
          <a:stretch/>
        </p:blipFill>
        <p:spPr>
          <a:xfrm>
            <a:off x="1028700" y="1104900"/>
            <a:ext cx="7648575" cy="7754938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853819" y="2875978"/>
            <a:ext cx="10434181" cy="1897820"/>
          </a:xfrm>
          <a:prstGeom prst="rect">
            <a:avLst/>
          </a:prstGeom>
          <a:solidFill>
            <a:srgbClr val="8F0E27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3E4BEF51-4958-2B9C-52BA-142C49F32432}"/>
              </a:ext>
            </a:extLst>
          </p:cNvPr>
          <p:cNvSpPr txBox="1"/>
          <p:nvPr userDrawn="1"/>
        </p:nvSpPr>
        <p:spPr>
          <a:xfrm>
            <a:off x="9144000" y="3086224"/>
            <a:ext cx="8839200" cy="1538883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1. NUEVO NACIMIENTO </a:t>
            </a:r>
            <a:b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</a:b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    POR EL ESPÍRITU</a:t>
            </a:r>
          </a:p>
        </p:txBody>
      </p:sp>
    </p:spTree>
    <p:extLst>
      <p:ext uri="{BB962C8B-B14F-4D97-AF65-F5344CB8AC3E}">
        <p14:creationId xmlns:p14="http://schemas.microsoft.com/office/powerpoint/2010/main" val="33479257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6BCB79-BF3D-2CCA-A64E-4D21B3262E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28700" y="1104900"/>
            <a:ext cx="7648575" cy="775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A4142-97E0-C575-3355-153C03D1A1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4" r="17124"/>
          <a:stretch/>
        </p:blipFill>
        <p:spPr>
          <a:xfrm>
            <a:off x="1029106" y="1105313"/>
            <a:ext cx="7647760" cy="7754112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853819" y="2875978"/>
            <a:ext cx="10434181" cy="1897820"/>
          </a:xfrm>
          <a:prstGeom prst="rect">
            <a:avLst/>
          </a:prstGeom>
          <a:solidFill>
            <a:srgbClr val="8F0E27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3A31D424-BB70-4637-4E55-1FDED185A759}"/>
              </a:ext>
            </a:extLst>
          </p:cNvPr>
          <p:cNvSpPr txBox="1"/>
          <p:nvPr userDrawn="1"/>
        </p:nvSpPr>
        <p:spPr>
          <a:xfrm>
            <a:off x="9123997" y="3440167"/>
            <a:ext cx="868680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54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2. JESÚS SERÍA LEVANTADO</a:t>
            </a:r>
          </a:p>
        </p:txBody>
      </p:sp>
    </p:spTree>
    <p:extLst>
      <p:ext uri="{BB962C8B-B14F-4D97-AF65-F5344CB8AC3E}">
        <p14:creationId xmlns:p14="http://schemas.microsoft.com/office/powerpoint/2010/main" val="2291955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9402297-AE4D-C638-77F0-2A68E2C1BF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" t="9604" r="-498" b="22990"/>
          <a:stretch>
            <a:fillRect/>
          </a:stretch>
        </p:blipFill>
        <p:spPr>
          <a:xfrm>
            <a:off x="1028700" y="1104900"/>
            <a:ext cx="7648575" cy="7754938"/>
          </a:xfrm>
          <a:prstGeom prst="rect">
            <a:avLst/>
          </a:prstGeom>
        </p:spPr>
      </p:pic>
      <p:sp>
        <p:nvSpPr>
          <p:cNvPr id="4" name="AutoShape 3">
            <a:extLst>
              <a:ext uri="{FF2B5EF4-FFF2-40B4-BE49-F238E27FC236}">
                <a16:creationId xmlns:a16="http://schemas.microsoft.com/office/drawing/2014/main" id="{0D0F253A-4A72-0DF3-0607-465164E042D8}"/>
              </a:ext>
            </a:extLst>
          </p:cNvPr>
          <p:cNvSpPr/>
          <p:nvPr userDrawn="1"/>
        </p:nvSpPr>
        <p:spPr>
          <a:xfrm>
            <a:off x="7922399" y="2857500"/>
            <a:ext cx="10365601" cy="1897820"/>
          </a:xfrm>
          <a:prstGeom prst="rect">
            <a:avLst/>
          </a:prstGeom>
          <a:solidFill>
            <a:srgbClr val="8F0E27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EAD622-361E-E05A-7C09-F7BE95C7625C}"/>
              </a:ext>
            </a:extLst>
          </p:cNvPr>
          <p:cNvSpPr txBox="1"/>
          <p:nvPr userDrawn="1"/>
        </p:nvSpPr>
        <p:spPr>
          <a:xfrm>
            <a:off x="8910635" y="3421689"/>
            <a:ext cx="8691565" cy="7694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6000"/>
              </a:lnSpc>
            </a:pPr>
            <a:r>
              <a:rPr lang="en-US" sz="5400" cap="all" baseline="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3. VEN A LA LUZ</a:t>
            </a:r>
          </a:p>
        </p:txBody>
      </p:sp>
    </p:spTree>
    <p:extLst>
      <p:ext uri="{BB962C8B-B14F-4D97-AF65-F5344CB8AC3E}">
        <p14:creationId xmlns:p14="http://schemas.microsoft.com/office/powerpoint/2010/main" val="3645915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stry in 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58EAB2-8BB9-AEFB-6064-3B0F0A0D63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1" r="36150"/>
          <a:stretch>
            <a:fillRect/>
          </a:stretch>
        </p:blipFill>
        <p:spPr>
          <a:xfrm>
            <a:off x="9115697" y="0"/>
            <a:ext cx="9144000" cy="9563099"/>
          </a:xfrm>
          <a:prstGeom prst="rect">
            <a:avLst/>
          </a:prstGeom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1716F096-317B-FE5B-CA00-165FA955B9A2}"/>
              </a:ext>
            </a:extLst>
          </p:cNvPr>
          <p:cNvSpPr/>
          <p:nvPr userDrawn="1"/>
        </p:nvSpPr>
        <p:spPr>
          <a:xfrm>
            <a:off x="1028700" y="1028700"/>
            <a:ext cx="9123041" cy="1899077"/>
          </a:xfrm>
          <a:prstGeom prst="rect">
            <a:avLst/>
          </a:prstGeom>
          <a:solidFill>
            <a:srgbClr val="8F0E27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4FE19E79-D065-DD21-C1F5-CB5DAE923963}"/>
              </a:ext>
            </a:extLst>
          </p:cNvPr>
          <p:cNvSpPr txBox="1"/>
          <p:nvPr userDrawn="1"/>
        </p:nvSpPr>
        <p:spPr>
          <a:xfrm>
            <a:off x="1371600" y="1579764"/>
            <a:ext cx="8915399" cy="796949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6599"/>
              </a:lnSpc>
            </a:pPr>
            <a:r>
              <a:rPr lang="en-US" sz="5000" b="0" i="1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MINISTERIO EN ACCIÓN</a:t>
            </a:r>
          </a:p>
        </p:txBody>
      </p:sp>
    </p:spTree>
    <p:extLst>
      <p:ext uri="{BB962C8B-B14F-4D97-AF65-F5344CB8AC3E}">
        <p14:creationId xmlns:p14="http://schemas.microsoft.com/office/powerpoint/2010/main" val="1263264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cussion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8F0E2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228599" y="2133600"/>
            <a:ext cx="10287001" cy="6019800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 flipV="1">
            <a:off x="0" y="3404033"/>
            <a:ext cx="9912927" cy="64008"/>
          </a:xfrm>
          <a:prstGeom prst="rect">
            <a:avLst/>
          </a:prstGeom>
          <a:solidFill>
            <a:srgbClr val="8F0E27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FDC15A-54AB-7F8A-2629-5CC79A28B854}"/>
              </a:ext>
            </a:extLst>
          </p:cNvPr>
          <p:cNvSpPr txBox="1"/>
          <p:nvPr userDrawn="1"/>
        </p:nvSpPr>
        <p:spPr>
          <a:xfrm>
            <a:off x="1226127" y="2382224"/>
            <a:ext cx="8686800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5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PARTICIPACIÓN</a:t>
            </a:r>
            <a:endParaRPr lang="en-US" sz="55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331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8F0E2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9332443" y="3009900"/>
            <a:ext cx="8955558" cy="4813872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>
            <a:off x="9656648" y="5600700"/>
            <a:ext cx="8600872" cy="62928"/>
          </a:xfrm>
          <a:prstGeom prst="rect">
            <a:avLst/>
          </a:prstGeom>
          <a:solidFill>
            <a:srgbClr val="8F0E27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93272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ussion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8F0E2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228599" y="2133600"/>
            <a:ext cx="10287001" cy="6019800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 flipV="1">
            <a:off x="0" y="3404033"/>
            <a:ext cx="9912927" cy="64008"/>
          </a:xfrm>
          <a:prstGeom prst="rect">
            <a:avLst/>
          </a:prstGeom>
          <a:solidFill>
            <a:srgbClr val="8F0E27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28ABC7-2230-F6F6-9D7B-5A917751B2D8}"/>
              </a:ext>
            </a:extLst>
          </p:cNvPr>
          <p:cNvSpPr txBox="1"/>
          <p:nvPr userDrawn="1"/>
        </p:nvSpPr>
        <p:spPr>
          <a:xfrm>
            <a:off x="1226127" y="2382224"/>
            <a:ext cx="8686800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5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PARTICIPACIÓN</a:t>
            </a:r>
            <a:endParaRPr lang="en-US" sz="55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013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8F0E2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1" b="3756"/>
          <a:stretch/>
        </p:blipFill>
        <p:spPr>
          <a:xfrm>
            <a:off x="914400" y="647700"/>
            <a:ext cx="16230600" cy="8870014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9332443" y="2253309"/>
            <a:ext cx="8955558" cy="5780383"/>
            <a:chOff x="0" y="0"/>
            <a:chExt cx="3034592" cy="1955339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solidFill>
              <a:srgbClr val="1C2327"/>
            </a:solidFill>
          </p:spPr>
          <p:txBody>
            <a:bodyPr/>
            <a:lstStyle/>
            <a:p>
              <a:endParaRPr lang="es-ES_tradnl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>
            <a:off x="9702445" y="4623373"/>
            <a:ext cx="8600872" cy="64008"/>
          </a:xfrm>
          <a:prstGeom prst="rect">
            <a:avLst/>
          </a:prstGeom>
          <a:solidFill>
            <a:srgbClr val="8F0E27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AC7EDB-EC96-81E4-4A73-12F843A8FF89}"/>
              </a:ext>
            </a:extLst>
          </p:cNvPr>
          <p:cNvSpPr txBox="1"/>
          <p:nvPr userDrawn="1"/>
        </p:nvSpPr>
        <p:spPr>
          <a:xfrm>
            <a:off x="9702445" y="2598378"/>
            <a:ext cx="6567460" cy="163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28"/>
              </a:lnSpc>
            </a:pP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© 2025 </a:t>
            </a:r>
            <a:r>
              <a:rPr lang="en-US" sz="2600" spc="169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por</a:t>
            </a: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Gospel Publishing House</a:t>
            </a:r>
          </a:p>
          <a:p>
            <a:pPr>
              <a:lnSpc>
                <a:spcPts val="3328"/>
              </a:lnSpc>
            </a:pPr>
            <a: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1445 N. Boonville Ave.</a:t>
            </a:r>
            <a:br>
              <a:rPr lang="en-US" sz="26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</a:br>
            <a:r>
              <a:rPr lang="en-US" sz="2600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Springfield, MO 65802</a:t>
            </a:r>
          </a:p>
          <a:p>
            <a:pPr>
              <a:lnSpc>
                <a:spcPts val="3328"/>
              </a:lnSpc>
            </a:pP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Todos </a:t>
            </a:r>
            <a:r>
              <a:rPr lang="en-US" sz="1613" b="0" i="1" spc="104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los</a:t>
            </a: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 derechos </a:t>
            </a:r>
            <a:r>
              <a:rPr lang="en-US" sz="1613" b="0" i="1" spc="104" dirty="0" err="1">
                <a:solidFill>
                  <a:srgbClr val="FFFFFF"/>
                </a:solidFill>
                <a:latin typeface="Franklin Gothic Medium" panose="020B0603020102020204" pitchFamily="34" charset="0"/>
              </a:rPr>
              <a:t>reservados</a:t>
            </a:r>
            <a:r>
              <a:rPr lang="en-US" sz="1613" b="0" i="1" spc="104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4290BC-35F5-7BB3-59AB-E8374F6A9DFD}"/>
              </a:ext>
            </a:extLst>
          </p:cNvPr>
          <p:cNvSpPr txBox="1"/>
          <p:nvPr userDrawn="1"/>
        </p:nvSpPr>
        <p:spPr>
          <a:xfrm>
            <a:off x="9702445" y="5048768"/>
            <a:ext cx="6567460" cy="2103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19"/>
              </a:lnSpc>
            </a:pPr>
            <a:r>
              <a:rPr lang="es-ES_tradnl" sz="1499" spc="97" noProof="0" dirty="0">
                <a:solidFill>
                  <a:srgbClr val="FFFFFF"/>
                </a:solidFill>
                <a:latin typeface="Corbel" panose="020B0503020204020204" pitchFamily="34" charset="0"/>
              </a:rPr>
              <a:t>Las fotografías son propiedad de </a:t>
            </a:r>
            <a:r>
              <a:rPr lang="en-US" sz="1499" spc="97" dirty="0">
                <a:solidFill>
                  <a:srgbClr val="FFFFFF"/>
                </a:solidFill>
                <a:latin typeface="Corbel" panose="020B0503020204020204" pitchFamily="34" charset="0"/>
              </a:rPr>
              <a:t>GPH y Getty Images.</a:t>
            </a:r>
          </a:p>
          <a:p>
            <a:pPr>
              <a:lnSpc>
                <a:spcPts val="1919"/>
              </a:lnSpc>
            </a:pPr>
            <a:endParaRPr lang="en-US" sz="1499" spc="97" dirty="0">
              <a:solidFill>
                <a:srgbClr val="FFFFFF"/>
              </a:solidFill>
              <a:latin typeface="Corbel" panose="020B0503020204020204" pitchFamily="34" charset="0"/>
            </a:endParaRPr>
          </a:p>
          <a:p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El Texto Bíblico ha sido tomado de la versión Reina-Valera © 1960 Sociedades Bíblicas en América Latina; © renovado 1988 Sociedades Bíblicas Unidas. Utilizado con permiso.</a:t>
            </a:r>
          </a:p>
          <a:p>
            <a:endParaRPr lang="es-ES_tradnl" sz="1500" noProof="0" dirty="0">
              <a:solidFill>
                <a:schemeClr val="bg1"/>
              </a:solidFill>
              <a:effectLst/>
              <a:latin typeface="Minion Pro"/>
            </a:endParaRPr>
          </a:p>
          <a:p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El texto bíblico indicado con «</a:t>
            </a:r>
            <a:r>
              <a:rPr lang="es-ES_tradnl" sz="1500" cap="small" baseline="0" noProof="0" dirty="0" err="1">
                <a:solidFill>
                  <a:schemeClr val="bg1"/>
                </a:solidFill>
                <a:effectLst/>
                <a:latin typeface="Minion Pro"/>
              </a:rPr>
              <a:t>ntv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» ha sido tomado de la Santa Biblia, Nueva Traducción Viviente, copyright © 2010. Usadas con permiso de Tyndale House </a:t>
            </a:r>
            <a:r>
              <a:rPr lang="es-ES_tradnl" sz="1500" noProof="0" dirty="0" err="1">
                <a:solidFill>
                  <a:schemeClr val="bg1"/>
                </a:solidFill>
                <a:effectLst/>
                <a:latin typeface="Minion Pro"/>
              </a:rPr>
              <a:t>Publishers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, Carol </a:t>
            </a:r>
            <a:r>
              <a:rPr lang="es-ES_tradnl" sz="1500" noProof="0" dirty="0" err="1">
                <a:solidFill>
                  <a:schemeClr val="bg1"/>
                </a:solidFill>
                <a:effectLst/>
                <a:latin typeface="Minion Pro"/>
              </a:rPr>
              <a:t>Stream</a:t>
            </a:r>
            <a:r>
              <a:rPr lang="es-ES_tradnl" sz="1500" noProof="0" dirty="0">
                <a:solidFill>
                  <a:schemeClr val="bg1"/>
                </a:solidFill>
                <a:effectLst/>
                <a:latin typeface="Minion Pro"/>
              </a:rPr>
              <a:t>, Illinois 60188. Todos los derechos reservados.</a:t>
            </a:r>
          </a:p>
        </p:txBody>
      </p:sp>
    </p:spTree>
    <p:extLst>
      <p:ext uri="{BB962C8B-B14F-4D97-AF65-F5344CB8AC3E}">
        <p14:creationId xmlns:p14="http://schemas.microsoft.com/office/powerpoint/2010/main" val="1379526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/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4C4E82A-85DA-C4BA-BF5C-358BDFB6845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225" y="876300"/>
            <a:ext cx="16462375" cy="83057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map/photo</a:t>
            </a:r>
          </a:p>
        </p:txBody>
      </p:sp>
    </p:spTree>
    <p:extLst>
      <p:ext uri="{BB962C8B-B14F-4D97-AF65-F5344CB8AC3E}">
        <p14:creationId xmlns:p14="http://schemas.microsoft.com/office/powerpoint/2010/main" val="777808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353E3FB9-F5E0-EE74-DC77-44698D94D15C}"/>
              </a:ext>
            </a:extLst>
          </p:cNvPr>
          <p:cNvSpPr>
            <a:spLocks noGrp="1"/>
          </p:cNvSpPr>
          <p:nvPr>
            <p:ph type="media" sz="quarter" idx="11" hasCustomPrompt="1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1171813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ing Up Next W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F77089-AB44-65AA-85FE-626353A16D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8B3A2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74633" cy="10287000"/>
          </a:xfrm>
          <a:prstGeom prst="rect">
            <a:avLst/>
          </a:prstGeom>
        </p:spPr>
      </p:pic>
      <p:sp>
        <p:nvSpPr>
          <p:cNvPr id="7" name="AutoShape 7">
            <a:extLst>
              <a:ext uri="{FF2B5EF4-FFF2-40B4-BE49-F238E27FC236}">
                <a16:creationId xmlns:a16="http://schemas.microsoft.com/office/drawing/2014/main" id="{5A34B5E2-4859-E687-944E-57EFE30660C2}"/>
              </a:ext>
            </a:extLst>
          </p:cNvPr>
          <p:cNvSpPr/>
          <p:nvPr userDrawn="1"/>
        </p:nvSpPr>
        <p:spPr>
          <a:xfrm>
            <a:off x="9687128" y="5600700"/>
            <a:ext cx="8600872" cy="62928"/>
          </a:xfrm>
          <a:prstGeom prst="rect">
            <a:avLst/>
          </a:prstGeom>
          <a:solidFill>
            <a:srgbClr val="8B3A2E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EB9480-175D-F5DC-DDEC-8CE8FB6A34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42900"/>
            <a:ext cx="9144000" cy="10287000"/>
          </a:xfrm>
          <a:prstGeom prst="rect">
            <a:avLst/>
          </a:prstGeom>
        </p:spPr>
      </p:pic>
      <p:sp>
        <p:nvSpPr>
          <p:cNvPr id="9" name="AutoShape 4">
            <a:extLst>
              <a:ext uri="{FF2B5EF4-FFF2-40B4-BE49-F238E27FC236}">
                <a16:creationId xmlns:a16="http://schemas.microsoft.com/office/drawing/2014/main" id="{DD9A12B1-785D-0EB8-F92F-6593856176B7}"/>
              </a:ext>
            </a:extLst>
          </p:cNvPr>
          <p:cNvSpPr/>
          <p:nvPr userDrawn="1"/>
        </p:nvSpPr>
        <p:spPr>
          <a:xfrm>
            <a:off x="8001000" y="1028700"/>
            <a:ext cx="10287000" cy="1899077"/>
          </a:xfrm>
          <a:prstGeom prst="rect">
            <a:avLst/>
          </a:prstGeom>
          <a:solidFill>
            <a:srgbClr val="8B3A2E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5985815B-AF8D-67A4-1AC8-35643219A90D}"/>
              </a:ext>
            </a:extLst>
          </p:cNvPr>
          <p:cNvSpPr txBox="1"/>
          <p:nvPr userDrawn="1"/>
        </p:nvSpPr>
        <p:spPr>
          <a:xfrm>
            <a:off x="8534400" y="1579732"/>
            <a:ext cx="9220200" cy="797013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r">
              <a:lnSpc>
                <a:spcPts val="6599"/>
              </a:lnSpc>
            </a:pPr>
            <a:r>
              <a:rPr lang="en-US" sz="5499" b="0" i="1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PRÓXIMA SEMANA</a:t>
            </a:r>
          </a:p>
        </p:txBody>
      </p:sp>
    </p:spTree>
    <p:extLst>
      <p:ext uri="{BB962C8B-B14F-4D97-AF65-F5344CB8AC3E}">
        <p14:creationId xmlns:p14="http://schemas.microsoft.com/office/powerpoint/2010/main" val="3117666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056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mpla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DA4DC-1B83-6A00-C0BD-058CC7442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8F0E2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AE5721-1484-37D6-18D0-64555C916B1B}"/>
              </a:ext>
            </a:extLst>
          </p:cNvPr>
          <p:cNvGrpSpPr/>
          <p:nvPr userDrawn="1"/>
        </p:nvGrpSpPr>
        <p:grpSpPr>
          <a:xfrm>
            <a:off x="228599" y="2133600"/>
            <a:ext cx="10287001" cy="6019800"/>
            <a:chOff x="0" y="0"/>
            <a:chExt cx="3034592" cy="1955339"/>
          </a:xfrm>
          <a:solidFill>
            <a:srgbClr val="1C2327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19803EB-0502-2CAA-D100-8A9FDD604CF3}"/>
                </a:ext>
              </a:extLst>
            </p:cNvPr>
            <p:cNvSpPr/>
            <p:nvPr/>
          </p:nvSpPr>
          <p:spPr>
            <a:xfrm>
              <a:off x="0" y="0"/>
              <a:ext cx="3034592" cy="1955339"/>
            </a:xfrm>
            <a:custGeom>
              <a:avLst/>
              <a:gdLst/>
              <a:ahLst/>
              <a:cxnLst/>
              <a:rect l="l" t="t" r="r" b="b"/>
              <a:pathLst>
                <a:path w="3034592" h="1955339">
                  <a:moveTo>
                    <a:pt x="0" y="0"/>
                  </a:moveTo>
                  <a:lnTo>
                    <a:pt x="3034592" y="0"/>
                  </a:lnTo>
                  <a:lnTo>
                    <a:pt x="3034592" y="1955339"/>
                  </a:lnTo>
                  <a:lnTo>
                    <a:pt x="0" y="195533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AutoShape 7">
            <a:extLst>
              <a:ext uri="{FF2B5EF4-FFF2-40B4-BE49-F238E27FC236}">
                <a16:creationId xmlns:a16="http://schemas.microsoft.com/office/drawing/2014/main" id="{3F610FF4-2B60-ABC1-FB94-125F76CF7806}"/>
              </a:ext>
            </a:extLst>
          </p:cNvPr>
          <p:cNvSpPr/>
          <p:nvPr/>
        </p:nvSpPr>
        <p:spPr>
          <a:xfrm flipV="1">
            <a:off x="0" y="3404033"/>
            <a:ext cx="9912927" cy="64008"/>
          </a:xfrm>
          <a:prstGeom prst="rect">
            <a:avLst/>
          </a:prstGeom>
          <a:solidFill>
            <a:srgbClr val="8F0E27"/>
          </a:solidFill>
          <a:ln>
            <a:noFill/>
          </a:ln>
        </p:spPr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11421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9" r:id="rId2"/>
    <p:sldLayoutId id="2147483672" r:id="rId3"/>
    <p:sldLayoutId id="2147483670" r:id="rId4"/>
    <p:sldLayoutId id="2147483666" r:id="rId5"/>
    <p:sldLayoutId id="2147483667" r:id="rId6"/>
    <p:sldLayoutId id="2147483671" r:id="rId7"/>
    <p:sldLayoutId id="2147483658" r:id="rId8"/>
    <p:sldLayoutId id="2147483673" r:id="rId9"/>
    <p:sldLayoutId id="2147483674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C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7">
            <a:extLst>
              <a:ext uri="{FF2B5EF4-FFF2-40B4-BE49-F238E27FC236}">
                <a16:creationId xmlns:a16="http://schemas.microsoft.com/office/drawing/2014/main" id="{5D072836-95B9-C12B-588A-DCB348C5FD2E}"/>
              </a:ext>
            </a:extLst>
          </p:cNvPr>
          <p:cNvSpPr/>
          <p:nvPr userDrawn="1"/>
        </p:nvSpPr>
        <p:spPr>
          <a:xfrm>
            <a:off x="0" y="9567300"/>
            <a:ext cx="18288000" cy="719700"/>
          </a:xfrm>
          <a:prstGeom prst="rect">
            <a:avLst/>
          </a:prstGeom>
          <a:solidFill>
            <a:srgbClr val="8F0E27"/>
          </a:solidFill>
        </p:spPr>
        <p:txBody>
          <a:bodyPr/>
          <a:lstStyle/>
          <a:p>
            <a:endParaRPr lang="es-ES_tradnl"/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BFDCDDBF-2C6A-C681-9258-9AB0B5BBBAAD}"/>
              </a:ext>
            </a:extLst>
          </p:cNvPr>
          <p:cNvSpPr txBox="1"/>
          <p:nvPr userDrawn="1"/>
        </p:nvSpPr>
        <p:spPr>
          <a:xfrm>
            <a:off x="3598259" y="9700455"/>
            <a:ext cx="11091481" cy="397738"/>
          </a:xfrm>
          <a:prstGeom prst="rect">
            <a:avLst/>
          </a:prstGeom>
          <a:solidFill>
            <a:srgbClr val="8B3A2E"/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18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LECCIÓN 14—JESÚS ES LEVANTADO</a:t>
            </a:r>
          </a:p>
        </p:txBody>
      </p:sp>
    </p:spTree>
    <p:extLst>
      <p:ext uri="{BB962C8B-B14F-4D97-AF65-F5344CB8AC3E}">
        <p14:creationId xmlns:p14="http://schemas.microsoft.com/office/powerpoint/2010/main" val="2113399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8" r:id="rId3"/>
    <p:sldLayoutId id="2147483669" r:id="rId4"/>
    <p:sldLayoutId id="2147483664" r:id="rId5"/>
    <p:sldLayoutId id="2147483675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64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Juan 3:13–15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LA PROMESA DE CREER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0E713579-5B15-26D3-7C00-09E7D5895F7C}"/>
              </a:ext>
            </a:extLst>
          </p:cNvPr>
          <p:cNvSpPr txBox="1"/>
          <p:nvPr/>
        </p:nvSpPr>
        <p:spPr>
          <a:xfrm>
            <a:off x="9451299" y="586442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Juan 3:9–12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96D1F8EC-D18D-8F31-CF42-6B3F3BFEA289}"/>
              </a:ext>
            </a:extLst>
          </p:cNvPr>
          <p:cNvSpPr txBox="1"/>
          <p:nvPr/>
        </p:nvSpPr>
        <p:spPr>
          <a:xfrm>
            <a:off x="9451299" y="538163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DESAFÍO DE CREER</a:t>
            </a:r>
          </a:p>
        </p:txBody>
      </p:sp>
    </p:spTree>
    <p:extLst>
      <p:ext uri="{BB962C8B-B14F-4D97-AF65-F5344CB8AC3E}">
        <p14:creationId xmlns:p14="http://schemas.microsoft.com/office/powerpoint/2010/main" val="3663860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54E2C-C814-73DF-E414-610880B284E1}"/>
              </a:ext>
            </a:extLst>
          </p:cNvPr>
          <p:cNvSpPr txBox="1"/>
          <p:nvPr/>
        </p:nvSpPr>
        <p:spPr>
          <a:xfrm>
            <a:off x="990600" y="3695700"/>
            <a:ext cx="8686800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¿Cuáles son algunas de las maneras en que Jesús reveló la naturaleza de Dios?</a:t>
            </a:r>
          </a:p>
        </p:txBody>
      </p:sp>
    </p:spTree>
    <p:extLst>
      <p:ext uri="{BB962C8B-B14F-4D97-AF65-F5344CB8AC3E}">
        <p14:creationId xmlns:p14="http://schemas.microsoft.com/office/powerpoint/2010/main" val="463717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89677ECE-FE3D-A8A6-03A9-2F04A0A9F2DE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Juan 3:16–18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DE TAL MANERA AMÓ DIOS</a:t>
            </a:r>
          </a:p>
        </p:txBody>
      </p:sp>
    </p:spTree>
    <p:extLst>
      <p:ext uri="{BB962C8B-B14F-4D97-AF65-F5344CB8AC3E}">
        <p14:creationId xmlns:p14="http://schemas.microsoft.com/office/powerpoint/2010/main" val="2340130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A00FE0-84CA-CA79-4B3C-49D299CD952E}"/>
              </a:ext>
            </a:extLst>
          </p:cNvPr>
          <p:cNvSpPr txBox="1"/>
          <p:nvPr/>
        </p:nvSpPr>
        <p:spPr>
          <a:xfrm>
            <a:off x="987552" y="3922776"/>
            <a:ext cx="8918448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¿Por qué cree que Juan 3:16 es tan conocido? Según su opinión, ¿qué tan bien la persona promedio entiende su significado?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¿Qué aspecto de la vida eterna en Jesús es el más significativo para usted?</a:t>
            </a:r>
          </a:p>
        </p:txBody>
      </p:sp>
    </p:spTree>
    <p:extLst>
      <p:ext uri="{BB962C8B-B14F-4D97-AF65-F5344CB8AC3E}">
        <p14:creationId xmlns:p14="http://schemas.microsoft.com/office/powerpoint/2010/main" val="843645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Juan 3:19–21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DE LAS TINIEBLAS A LA LUZ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42E70C1C-DAC5-3156-A7A3-ACAB98097A50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Juan 3:16–18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7BAF94A6-5FDF-2789-1619-2712E052E241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DE TAL MANERA AMÓ DIOS</a:t>
            </a:r>
          </a:p>
        </p:txBody>
      </p:sp>
    </p:spTree>
    <p:extLst>
      <p:ext uri="{BB962C8B-B14F-4D97-AF65-F5344CB8AC3E}">
        <p14:creationId xmlns:p14="http://schemas.microsoft.com/office/powerpoint/2010/main" val="2515943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A00FE0-84CA-CA79-4B3C-49D299CD952E}"/>
              </a:ext>
            </a:extLst>
          </p:cNvPr>
          <p:cNvSpPr txBox="1"/>
          <p:nvPr/>
        </p:nvSpPr>
        <p:spPr>
          <a:xfrm>
            <a:off x="987552" y="3922776"/>
            <a:ext cx="9223248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¿Por qué es tan difícil traer nuestro pecado a la luz de Dios? ¿Cómo podemos superar estos obstáculos?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¿Cómo es el no solo saber o creer la verdad, sino también practicar la verdad?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¿Qué nos dice Dios?</a:t>
            </a:r>
          </a:p>
        </p:txBody>
      </p:sp>
    </p:spTree>
    <p:extLst>
      <p:ext uri="{BB962C8B-B14F-4D97-AF65-F5344CB8AC3E}">
        <p14:creationId xmlns:p14="http://schemas.microsoft.com/office/powerpoint/2010/main" val="58486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B19A42F2-53C9-3143-2F80-8C7D3D5FFE3C}"/>
              </a:ext>
            </a:extLst>
          </p:cNvPr>
          <p:cNvSpPr txBox="1"/>
          <p:nvPr/>
        </p:nvSpPr>
        <p:spPr>
          <a:xfrm>
            <a:off x="1371600" y="3009900"/>
            <a:ext cx="7543800" cy="60939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Cuéntele a alguien sobre su gratitud por la verdad de Juan 3:16.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Elija un aspecto de su vida (por ejemplo, su carrera o cierta relación) y ore todos los días de esta semana sobre cómo practicar la verdad y vivir en la luz en esa área de su vida.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Ore que los misioneros por todo el mundo puedan compartir el mensaje del nuevo nacimiento de una manera que lleve a otros a entrar en la luz.</a:t>
            </a:r>
          </a:p>
        </p:txBody>
      </p:sp>
    </p:spTree>
    <p:extLst>
      <p:ext uri="{BB962C8B-B14F-4D97-AF65-F5344CB8AC3E}">
        <p14:creationId xmlns:p14="http://schemas.microsoft.com/office/powerpoint/2010/main" val="4159353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CB0310C8-E13E-49A6-E8B7-87D9E7A3C0EA}"/>
              </a:ext>
            </a:extLst>
          </p:cNvPr>
          <p:cNvSpPr txBox="1"/>
          <p:nvPr/>
        </p:nvSpPr>
        <p:spPr>
          <a:xfrm>
            <a:off x="9681180" y="5905500"/>
            <a:ext cx="7906385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ES_tradnl" sz="3600" i="1" noProof="0" dirty="0">
                <a:solidFill>
                  <a:schemeClr val="bg1"/>
                </a:solidFill>
                <a:latin typeface="Corbel" panose="020B0503020204020204" pitchFamily="34" charset="0"/>
              </a:rPr>
              <a:t>Como el Pan de Vida, Jesús proporciona alimento espiritual para los creyentes.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76A27E-B194-9A4C-902F-1B6661D4C273}"/>
              </a:ext>
            </a:extLst>
          </p:cNvPr>
          <p:cNvSpPr txBox="1"/>
          <p:nvPr/>
        </p:nvSpPr>
        <p:spPr>
          <a:xfrm>
            <a:off x="9681180" y="3848100"/>
            <a:ext cx="7906385" cy="16004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Aft>
                <a:spcPts val="3000"/>
              </a:spcAft>
            </a:pPr>
            <a:r>
              <a:rPr lang="en-US" sz="60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LECCIÓN 15</a:t>
            </a:r>
            <a:br>
              <a:rPr lang="en-US" sz="44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</a:br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JESÚS: EL PAN DE VIDA</a:t>
            </a:r>
            <a:endParaRPr lang="en-US" sz="4400" i="0" dirty="0">
              <a:solidFill>
                <a:schemeClr val="bg1">
                  <a:lumMod val="95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008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738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CFCE5F-13FD-F26D-F593-0370737F2A69}"/>
              </a:ext>
            </a:extLst>
          </p:cNvPr>
          <p:cNvSpPr txBox="1"/>
          <p:nvPr/>
        </p:nvSpPr>
        <p:spPr>
          <a:xfrm>
            <a:off x="1226127" y="2382224"/>
            <a:ext cx="8686800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5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AÑADIR ENCABEZADO</a:t>
            </a:r>
            <a:endParaRPr lang="en-US" sz="55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18E4C8-4DF5-2392-B2C5-96B8EBF69741}"/>
              </a:ext>
            </a:extLst>
          </p:cNvPr>
          <p:cNvSpPr txBox="1"/>
          <p:nvPr/>
        </p:nvSpPr>
        <p:spPr>
          <a:xfrm>
            <a:off x="987552" y="3922776"/>
            <a:ext cx="8918448" cy="21236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834390" indent="-56007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_tradnl" sz="3600" dirty="0">
                <a:solidFill>
                  <a:schemeClr val="bg1">
                    <a:lumMod val="95000"/>
                  </a:schemeClr>
                </a:solidFill>
                <a:latin typeface="Corbel" panose="020B0503020204020204" pitchFamily="34" charset="0"/>
                <a:ea typeface="Palatino" pitchFamily="2" charset="77"/>
                <a:cs typeface="Calibri" panose="020F0502020204030204" pitchFamily="34" charset="0"/>
              </a:rPr>
              <a:t>Añadir texto</a:t>
            </a:r>
          </a:p>
          <a:p>
            <a:pPr marL="834390" indent="-56007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_tradnl" sz="3600" dirty="0">
                <a:solidFill>
                  <a:schemeClr val="bg1">
                    <a:lumMod val="95000"/>
                  </a:schemeClr>
                </a:solidFill>
                <a:latin typeface="Corbel" panose="020B0503020204020204" pitchFamily="34" charset="0"/>
                <a:ea typeface="Palatino" pitchFamily="2" charset="77"/>
                <a:cs typeface="Calibri" panose="020F0502020204030204" pitchFamily="34" charset="0"/>
              </a:rPr>
              <a:t>Añadir texto</a:t>
            </a:r>
          </a:p>
          <a:p>
            <a:pPr marL="834390" indent="-56007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_tradnl" sz="3600" dirty="0">
                <a:solidFill>
                  <a:schemeClr val="bg1">
                    <a:lumMod val="95000"/>
                  </a:schemeClr>
                </a:solidFill>
                <a:latin typeface="Corbel" panose="020B0503020204020204" pitchFamily="34" charset="0"/>
                <a:ea typeface="Palatino" pitchFamily="2" charset="77"/>
                <a:cs typeface="Calibri" panose="020F0502020204030204" pitchFamily="34" charset="0"/>
              </a:rPr>
              <a:t>Añadir texto</a:t>
            </a:r>
          </a:p>
        </p:txBody>
      </p:sp>
    </p:spTree>
    <p:extLst>
      <p:ext uri="{BB962C8B-B14F-4D97-AF65-F5344CB8AC3E}">
        <p14:creationId xmlns:p14="http://schemas.microsoft.com/office/powerpoint/2010/main" val="3845954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>
            <a:extLst>
              <a:ext uri="{FF2B5EF4-FFF2-40B4-BE49-F238E27FC236}">
                <a16:creationId xmlns:a16="http://schemas.microsoft.com/office/drawing/2014/main" id="{05E30743-A9B7-4FA5-2AAA-8384488C2CB8}"/>
              </a:ext>
            </a:extLst>
          </p:cNvPr>
          <p:cNvSpPr txBox="1"/>
          <p:nvPr/>
        </p:nvSpPr>
        <p:spPr>
          <a:xfrm>
            <a:off x="9687205" y="5905500"/>
            <a:ext cx="7823555" cy="1107996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r>
              <a:rPr lang="es-ES_tradnl" sz="3600" i="1" noProof="0" dirty="0">
                <a:solidFill>
                  <a:schemeClr val="bg1"/>
                </a:solidFill>
                <a:latin typeface="Corbel" panose="020B0503020204020204" pitchFamily="34" charset="0"/>
              </a:rPr>
              <a:t>La muerte sacrificial de Jesús en la cruz garantizó nuestra salvación eterna.</a:t>
            </a:r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E7D41ED7-86E6-A096-0235-1756E32ED234}"/>
              </a:ext>
            </a:extLst>
          </p:cNvPr>
          <p:cNvSpPr txBox="1"/>
          <p:nvPr/>
        </p:nvSpPr>
        <p:spPr>
          <a:xfrm>
            <a:off x="9687205" y="3924300"/>
            <a:ext cx="6604355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Aft>
                <a:spcPts val="3000"/>
              </a:spcAft>
            </a:pPr>
            <a:r>
              <a:rPr lang="en-US" sz="60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LECCIÓN 1</a:t>
            </a:r>
            <a:br>
              <a:rPr lang="en-US" sz="4400" i="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</a:b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Franklin Gothic Medium" panose="020B0603020102020204" pitchFamily="34" charset="0"/>
              </a:rPr>
              <a:t>JESÚS ES LEVANTADO</a:t>
            </a:r>
            <a:endParaRPr lang="en-US" sz="3600" i="0" dirty="0">
              <a:solidFill>
                <a:schemeClr val="bg1">
                  <a:lumMod val="95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5218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5DB17190-062B-C575-24AD-9267063CCFD4}"/>
              </a:ext>
            </a:extLst>
          </p:cNvPr>
          <p:cNvSpPr txBox="1"/>
          <p:nvPr/>
        </p:nvSpPr>
        <p:spPr>
          <a:xfrm>
            <a:off x="8534400" y="1579732"/>
            <a:ext cx="9220200" cy="797013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r">
              <a:lnSpc>
                <a:spcPts val="6599"/>
              </a:lnSpc>
            </a:pPr>
            <a:r>
              <a:rPr lang="en-US" sz="5499" spc="30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AÑADIR ENCABEZADO</a:t>
            </a:r>
            <a:endParaRPr lang="en-US" sz="5499" b="0" i="0" spc="300" dirty="0">
              <a:solidFill>
                <a:srgbClr val="FFFFFF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29D0F3DC-3C40-AF8E-ACE4-1955EE18548B}"/>
              </a:ext>
            </a:extLst>
          </p:cNvPr>
          <p:cNvSpPr txBox="1"/>
          <p:nvPr/>
        </p:nvSpPr>
        <p:spPr>
          <a:xfrm>
            <a:off x="10515601" y="3390900"/>
            <a:ext cx="7239000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spcAft>
                <a:spcPts val="1800"/>
              </a:spcAft>
            </a:pPr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Corbel" panose="020B0503020204020204" pitchFamily="34" charset="0"/>
                <a:ea typeface="Palatino" pitchFamily="2" charset="77"/>
                <a:cs typeface="Calibri" panose="020F0502020204030204" pitchFamily="34" charset="0"/>
              </a:rPr>
              <a:t>Añadir</a:t>
            </a: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Corbel" panose="020B0503020204020204" pitchFamily="34" charset="0"/>
                <a:ea typeface="Palatino" pitchFamily="2" charset="77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Corbel" panose="020B0503020204020204" pitchFamily="34" charset="0"/>
                <a:ea typeface="Palatino" pitchFamily="2" charset="77"/>
                <a:cs typeface="Calibri" panose="020F0502020204030204" pitchFamily="34" charset="0"/>
              </a:rPr>
              <a:t>texto</a:t>
            </a:r>
            <a:endParaRPr lang="en-US" sz="3600" dirty="0">
              <a:solidFill>
                <a:schemeClr val="bg1"/>
              </a:solidFill>
              <a:latin typeface="Corbel" panose="020B0503020204020204" pitchFamily="34" charset="0"/>
              <a:ea typeface="Palatino" pitchFamily="2" charset="7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7336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320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>
            <a:extLst>
              <a:ext uri="{FF2B5EF4-FFF2-40B4-BE49-F238E27FC236}">
                <a16:creationId xmlns:a16="http://schemas.microsoft.com/office/drawing/2014/main" id="{52E75411-0B3F-EF43-C5EA-751068CFF745}"/>
              </a:ext>
            </a:extLst>
          </p:cNvPr>
          <p:cNvSpPr txBox="1"/>
          <p:nvPr/>
        </p:nvSpPr>
        <p:spPr>
          <a:xfrm>
            <a:off x="6400800" y="3227260"/>
            <a:ext cx="8077200" cy="3077766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r>
              <a:rPr lang="es-ES_tradnl" sz="5000" noProof="0" dirty="0">
                <a:solidFill>
                  <a:schemeClr val="bg1"/>
                </a:solidFill>
                <a:latin typeface="Corbel" panose="020B0503020204020204" pitchFamily="34" charset="0"/>
              </a:rPr>
              <a:t>Y como Moisés levantó </a:t>
            </a:r>
            <a:br>
              <a:rPr lang="es-ES_tradnl" sz="5000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5000" noProof="0" dirty="0">
                <a:solidFill>
                  <a:schemeClr val="bg1"/>
                </a:solidFill>
                <a:latin typeface="Corbel" panose="020B0503020204020204" pitchFamily="34" charset="0"/>
              </a:rPr>
              <a:t>la serpiente en el desierto, </a:t>
            </a:r>
            <a:br>
              <a:rPr lang="es-ES_tradnl" sz="5000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5000" noProof="0" dirty="0">
                <a:solidFill>
                  <a:schemeClr val="bg1"/>
                </a:solidFill>
                <a:latin typeface="Corbel" panose="020B0503020204020204" pitchFamily="34" charset="0"/>
              </a:rPr>
              <a:t>así es necesario que el Hijo </a:t>
            </a:r>
            <a:br>
              <a:rPr lang="es-ES_tradnl" sz="5000" noProof="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s-ES_tradnl" sz="5000" noProof="0" dirty="0">
                <a:solidFill>
                  <a:schemeClr val="bg1"/>
                </a:solidFill>
                <a:latin typeface="Corbel" panose="020B0503020204020204" pitchFamily="34" charset="0"/>
              </a:rPr>
              <a:t>del Hombre sea levantado.</a:t>
            </a:r>
          </a:p>
        </p:txBody>
      </p:sp>
    </p:spTree>
    <p:extLst>
      <p:ext uri="{BB962C8B-B14F-4D97-AF65-F5344CB8AC3E}">
        <p14:creationId xmlns:p14="http://schemas.microsoft.com/office/powerpoint/2010/main" val="4250189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144000" y="5303520"/>
            <a:ext cx="7160301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NACER DE NUEVO DE LO ALTO</a:t>
            </a:r>
          </a:p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Juan 3:1–4</a:t>
            </a:r>
          </a:p>
        </p:txBody>
      </p:sp>
    </p:spTree>
    <p:extLst>
      <p:ext uri="{BB962C8B-B14F-4D97-AF65-F5344CB8AC3E}">
        <p14:creationId xmlns:p14="http://schemas.microsoft.com/office/powerpoint/2010/main" val="2940124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CC82F32-4CA5-5ACC-C7E4-CE13521B95DE}"/>
              </a:ext>
            </a:extLst>
          </p:cNvPr>
          <p:cNvSpPr txBox="1"/>
          <p:nvPr/>
        </p:nvSpPr>
        <p:spPr>
          <a:xfrm>
            <a:off x="990600" y="3922776"/>
            <a:ext cx="8991600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¿Cómo cree que la mayoría de la gente define hoy la frase «cristiano nacido de nuevo»?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¿Cómo responde cuando le resulta difícil entender las enseñanzas de Jesús?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CD9B6B-2CC7-0A57-A558-F14D7D468ABA}"/>
              </a:ext>
            </a:extLst>
          </p:cNvPr>
          <p:cNvSpPr txBox="1"/>
          <p:nvPr/>
        </p:nvSpPr>
        <p:spPr>
          <a:xfrm>
            <a:off x="11590020" y="61950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40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>
            <a:extLst>
              <a:ext uri="{FF2B5EF4-FFF2-40B4-BE49-F238E27FC236}">
                <a16:creationId xmlns:a16="http://schemas.microsoft.com/office/drawing/2014/main" id="{F0007A59-C0AE-7C55-2754-C92195DFE286}"/>
              </a:ext>
            </a:extLst>
          </p:cNvPr>
          <p:cNvSpPr txBox="1"/>
          <p:nvPr/>
        </p:nvSpPr>
        <p:spPr>
          <a:xfrm>
            <a:off x="9414305" y="7253719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Juan 3:5–8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CFCE852-AEAB-9DE9-6936-21CAFE062AD6}"/>
              </a:ext>
            </a:extLst>
          </p:cNvPr>
          <p:cNvSpPr txBox="1"/>
          <p:nvPr/>
        </p:nvSpPr>
        <p:spPr>
          <a:xfrm>
            <a:off x="9414305" y="6764513"/>
            <a:ext cx="7844995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NACIDO DEL AGUA Y DEL ESPÍRITU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0760F570-0710-1A8D-C14B-AA1D743B4CED}"/>
              </a:ext>
            </a:extLst>
          </p:cNvPr>
          <p:cNvSpPr txBox="1"/>
          <p:nvPr/>
        </p:nvSpPr>
        <p:spPr>
          <a:xfrm>
            <a:off x="9451299" y="5388074"/>
            <a:ext cx="7160301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NACER DE NUEVO DE LO ALTO</a:t>
            </a:r>
          </a:p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Juan 3:1–4</a:t>
            </a:r>
          </a:p>
        </p:txBody>
      </p:sp>
    </p:spTree>
    <p:extLst>
      <p:ext uri="{BB962C8B-B14F-4D97-AF65-F5344CB8AC3E}">
        <p14:creationId xmlns:p14="http://schemas.microsoft.com/office/powerpoint/2010/main" val="3734570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01AE7E-0EA7-0335-10CC-7D4247FBC080}"/>
              </a:ext>
            </a:extLst>
          </p:cNvPr>
          <p:cNvSpPr txBox="1"/>
          <p:nvPr/>
        </p:nvSpPr>
        <p:spPr>
          <a:xfrm>
            <a:off x="990600" y="3848100"/>
            <a:ext cx="8991600" cy="3877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¿Qué significa entrar en el reino de Dios?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¿Cuáles han sido algunos de los efectos de la obra regeneradora del Espíritu Santo en su vida desde que nació de nuevo?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¿Por qué el «nuevo nacimiento de lo alto» es una descripción tan adecuada de lo que Dios hace por nosotros?</a:t>
            </a:r>
          </a:p>
        </p:txBody>
      </p:sp>
    </p:spTree>
    <p:extLst>
      <p:ext uri="{BB962C8B-B14F-4D97-AF65-F5344CB8AC3E}">
        <p14:creationId xmlns:p14="http://schemas.microsoft.com/office/powerpoint/2010/main" val="3031513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89677ECE-FE3D-A8A6-03A9-2F04A0A9F2DE}"/>
              </a:ext>
            </a:extLst>
          </p:cNvPr>
          <p:cNvSpPr txBox="1"/>
          <p:nvPr/>
        </p:nvSpPr>
        <p:spPr>
          <a:xfrm>
            <a:off x="9414305" y="5788152"/>
            <a:ext cx="7160301" cy="498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spc="169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Juan 3:9–12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FB67BC36-FF11-8150-B054-E3F014E098FD}"/>
              </a:ext>
            </a:extLst>
          </p:cNvPr>
          <p:cNvSpPr txBox="1"/>
          <p:nvPr/>
        </p:nvSpPr>
        <p:spPr>
          <a:xfrm>
            <a:off x="9414305" y="5305364"/>
            <a:ext cx="7160301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160" dirty="0">
                <a:solidFill>
                  <a:srgbClr val="FFFFFF"/>
                </a:solidFill>
                <a:latin typeface="Franklin Gothic Medium" panose="020B0603020102020204" pitchFamily="34" charset="0"/>
              </a:rPr>
              <a:t>EL DESAFÍO DE CREER</a:t>
            </a:r>
          </a:p>
        </p:txBody>
      </p:sp>
    </p:spTree>
    <p:extLst>
      <p:ext uri="{BB962C8B-B14F-4D97-AF65-F5344CB8AC3E}">
        <p14:creationId xmlns:p14="http://schemas.microsoft.com/office/powerpoint/2010/main" val="1294655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FC6CAD-4787-D29C-9066-E19B93CFC3EC}"/>
              </a:ext>
            </a:extLst>
          </p:cNvPr>
          <p:cNvSpPr txBox="1"/>
          <p:nvPr/>
        </p:nvSpPr>
        <p:spPr>
          <a:xfrm>
            <a:off x="990600" y="3695700"/>
            <a:ext cx="8839200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Aunque Jesús es el único camino a Dios, ¿qué otros caminos intenta la gente?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3600" noProof="0" dirty="0">
                <a:solidFill>
                  <a:schemeClr val="bg1"/>
                </a:solidFill>
                <a:latin typeface="Corbel" panose="020B0503020204020204" pitchFamily="34" charset="0"/>
              </a:rPr>
              <a:t>¿Conoce a alguien que, como Nicodemo en Juan 3, esté en el camino de creer en Jesús? ¿Cómo puede animarlo a creer plenamente en todo el testimonio acerca de Él?</a:t>
            </a:r>
          </a:p>
        </p:txBody>
      </p:sp>
    </p:spTree>
    <p:extLst>
      <p:ext uri="{BB962C8B-B14F-4D97-AF65-F5344CB8AC3E}">
        <p14:creationId xmlns:p14="http://schemas.microsoft.com/office/powerpoint/2010/main" val="1853337807"/>
      </p:ext>
    </p:extLst>
  </p:cSld>
  <p:clrMapOvr>
    <a:masterClrMapping/>
  </p:clrMapOvr>
</p:sld>
</file>

<file path=ppt/theme/theme1.xml><?xml version="1.0" encoding="utf-8"?>
<a:theme xmlns:a="http://schemas.openxmlformats.org/drawingml/2006/main" name="Basic">
  <a:themeElements>
    <a:clrScheme name="SUM 23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006E9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081123" id="{82F28F42-1DA5-0C44-A4A8-C6E6F32E4ABD}" vid="{6C560490-F4B9-9A48-9CF2-A111D1AE7ADE}"/>
    </a:ext>
  </a:extLst>
</a:theme>
</file>

<file path=ppt/theme/theme2.xml><?xml version="1.0" encoding="utf-8"?>
<a:theme xmlns:a="http://schemas.openxmlformats.org/drawingml/2006/main" name="With Lesson Foo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081123" id="{82F28F42-1DA5-0C44-A4A8-C6E6F32E4ABD}" vid="{8788EE40-1737-2D4D-B364-4D4D1AE896A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12276</TotalTime>
  <Words>1586</Words>
  <Application>Microsoft Macintosh PowerPoint</Application>
  <PresentationFormat>Custom</PresentationFormat>
  <Paragraphs>110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Calibri</vt:lpstr>
      <vt:lpstr>Corbel</vt:lpstr>
      <vt:lpstr>Franklin Gothic Book</vt:lpstr>
      <vt:lpstr>Franklin Gothic Medium</vt:lpstr>
      <vt:lpstr>Helvetica</vt:lpstr>
      <vt:lpstr>Minion Pro</vt:lpstr>
      <vt:lpstr>Basic</vt:lpstr>
      <vt:lpstr>With Lesson Footer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Bennett, Richard</dc:creator>
  <cp:lastModifiedBy>Arancibia, Janet</cp:lastModifiedBy>
  <cp:revision>26</cp:revision>
  <dcterms:created xsi:type="dcterms:W3CDTF">2023-08-11T18:12:45Z</dcterms:created>
  <dcterms:modified xsi:type="dcterms:W3CDTF">2025-10-06T19:11:36Z</dcterms:modified>
  <dc:identifier>DAEvRMTdTXk</dc:identifier>
</cp:coreProperties>
</file>